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320E57-C0E6-4568-B0DD-9144BABB2AA6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A814AC7-4A7C-4C79-8F02-CE8FF1A1FFE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472" y="3078480"/>
            <a:ext cx="8072494" cy="3657600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Department – </a:t>
            </a:r>
            <a:r>
              <a:rPr lang="en-IN" sz="3200" b="1" dirty="0">
                <a:solidFill>
                  <a:schemeClr val="tx1"/>
                </a:solidFill>
              </a:rPr>
              <a:t>Sanskrit</a:t>
            </a:r>
          </a:p>
          <a:p>
            <a:r>
              <a:rPr lang="en-IN" sz="3200" dirty="0">
                <a:solidFill>
                  <a:schemeClr val="tx1"/>
                </a:solidFill>
              </a:rPr>
              <a:t>Session : </a:t>
            </a:r>
            <a:r>
              <a:rPr lang="en-IN" sz="3200" dirty="0" smtClean="0">
                <a:solidFill>
                  <a:schemeClr val="tx1"/>
                </a:solidFill>
              </a:rPr>
              <a:t>2019-20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Semester: </a:t>
            </a:r>
            <a:r>
              <a:rPr lang="en-IN" sz="3200" dirty="0" smtClean="0">
                <a:solidFill>
                  <a:schemeClr val="tx1"/>
                </a:solidFill>
              </a:rPr>
              <a:t>VI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Subject:  </a:t>
            </a:r>
            <a:r>
              <a:rPr lang="en-IN" dirty="0" smtClean="0">
                <a:solidFill>
                  <a:schemeClr val="tx1"/>
                </a:solidFill>
              </a:rPr>
              <a:t>General Discussion of Drava in </a:t>
            </a:r>
            <a:r>
              <a:rPr lang="en-IN" dirty="0" err="1" smtClean="0">
                <a:solidFill>
                  <a:schemeClr val="tx1"/>
                </a:solidFill>
              </a:rPr>
              <a:t>Tarkasamgraha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 smtClean="0">
                <a:solidFill>
                  <a:schemeClr val="tx1"/>
                </a:solidFill>
              </a:rPr>
              <a:t>Teacher’s </a:t>
            </a:r>
            <a:r>
              <a:rPr lang="en-IN" sz="3200" dirty="0">
                <a:solidFill>
                  <a:schemeClr val="tx1"/>
                </a:solidFill>
              </a:rPr>
              <a:t>Name: </a:t>
            </a:r>
            <a:endParaRPr lang="en-IN" sz="3200" dirty="0" smtClean="0">
              <a:solidFill>
                <a:schemeClr val="tx1"/>
              </a:solidFill>
            </a:endParaRPr>
          </a:p>
          <a:p>
            <a:r>
              <a:rPr lang="en-IN" sz="3200" dirty="0" smtClean="0">
                <a:solidFill>
                  <a:schemeClr val="tx1"/>
                </a:solidFill>
              </a:rPr>
              <a:t>AMIYA KUMAR SATPATI</a:t>
            </a:r>
            <a:endParaRPr lang="en-IN" sz="3200" dirty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8643998" cy="1202387"/>
          </a:xfrm>
        </p:spPr>
        <p:txBody>
          <a:bodyPr>
            <a:normAutofit/>
          </a:bodyPr>
          <a:lstStyle/>
          <a:p>
            <a:r>
              <a:rPr lang="en-IN" sz="4000" dirty="0"/>
              <a:t>KHATRA ADIBASI MAHAVIDYALAYA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=""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934" y="357166"/>
            <a:ext cx="1143008" cy="14413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 fontScale="92500" lnSpcReduction="20000"/>
          </a:bodyPr>
          <a:lstStyle/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न्यायवैशेषिकमते सप्तैव पदार्थाः। तथाहि उच्यते  - </a:t>
            </a:r>
          </a:p>
          <a:p>
            <a:pPr marL="541338" indent="-363538" algn="ctr">
              <a:buNone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द्रव्यगुणकर्मसामान्यविशेषसमवायाऽभावाः सप्त पदार्थाः॥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 algn="ctr">
              <a:buNone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सप्तपदार्थेषु द्रव्यम् आद्यम्। द्रव्यविषये तर्कसंग्रहे उच्यते –</a:t>
            </a:r>
          </a:p>
          <a:p>
            <a:pPr marL="541338" indent="-363538" algn="ctr">
              <a:buNone/>
            </a:pP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तत्र द्रव्याणि, पृथिव्यप्तेजोवाय्वाकाशकालदिगात्ममनांसि नवैव॥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पृथिवी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आपः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तेजः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वायुः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आकाशः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कालः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दिग्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आत्मा</a:t>
            </a:r>
          </a:p>
          <a:p>
            <a:pPr marL="692150" indent="-514350">
              <a:buFont typeface="+mj-lt"/>
              <a:buAutoNum type="arabicPeriod"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मनः</a:t>
            </a:r>
          </a:p>
          <a:p>
            <a:pPr marL="541338" indent="-363538">
              <a:buNone/>
            </a:pP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तर्कसंग्रहः द्रव्याणि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तत्र गन्धवती पृथिवी। </a:t>
            </a:r>
          </a:p>
          <a:p>
            <a:pPr marL="541338" indent="-363538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सा द्विविधा, नित्याऽनित्या च। नित्या परमाणुरूपा। अनित्या कार्यरूपा। </a:t>
            </a:r>
          </a:p>
          <a:p>
            <a:pPr marL="541338" indent="-363538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पुनस्त्रिविधा शरीरेन्द्रियविषयभेदात्। शरीरमस्मदादीनाम्। इन्द्रियं गन्धग्राहकं घ्राणम्। तच्च नासाग्रवर्ति। विषयो मृत्पाषाणादिः</a:t>
            </a:r>
            <a:r>
              <a:rPr lang="hi-IN" sz="24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॥</a:t>
            </a:r>
            <a:endParaRPr lang="en-IN" sz="2400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24" y="428604"/>
            <a:ext cx="7829576" cy="942996"/>
          </a:xfrm>
        </p:spPr>
        <p:txBody>
          <a:bodyPr>
            <a:normAutofit fontScale="90000"/>
          </a:bodyPr>
          <a:lstStyle/>
          <a:p>
            <a:pPr algn="ctr"/>
            <a: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en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पृथिवी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शीतस्पर्शवत्यः आपः। </a:t>
            </a:r>
          </a:p>
          <a:p>
            <a:pPr marL="541338" indent="-363538"/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आपः द्विविधाः, नित्या अनित्याश्च। नित्याः परमाणुरूपाः। अनित्याः कार्यरूपाः।</a:t>
            </a:r>
          </a:p>
          <a:p>
            <a:pPr marL="541338" indent="-363538"/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अनित्याः आपः पुनस्त्रिविधाः शरीरेन्द्रियविषयभेदात्। शरीरं वरुणलोके। इन्द्रियं रसग्राहकं रसनं जिह्वाग्रवर्ति। विषयः सरित्समुद्रादिः</a:t>
            </a:r>
            <a:endParaRPr lang="en-IN" sz="4000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आपः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 algn="just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उष्णस्पर्शवत् तेजः। </a:t>
            </a:r>
          </a:p>
          <a:p>
            <a:pPr marL="541338" indent="-363538" algn="just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तच्च द्विविधं, नित्यमनित्यं च। नित्यं परमाणुरूपम्। अनित्यं कार्यरूपम्। </a:t>
            </a:r>
          </a:p>
          <a:p>
            <a:pPr marL="541338" indent="-363538" algn="just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अनित्यं पुनः त्रिविधं शरीरेन्द्रियविषयभेदात्। शरीरमादित्यलोके प्रसिद्धम्। इन्द्रियं रूपग्राहकं चक्षुः कृष्णताराग्रवर्ति। विषयः चतुर्विधः, भौम-दिव्य-औदर्य-आकरजभेदात्। भौमं वह्न्यादिकम्। अभिन्धनं दिव्यं विद्युदादि। भुक्तस्य परिणामहेतुरौदर्यम्। आकरजं सुवर्णादि॥</a:t>
            </a:r>
            <a:endParaRPr lang="en-IN" sz="3600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तेजः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 रूपरहितः स्पर्शवान् वायुः।</a:t>
            </a: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स द्विविधः नित्यः अनित्यश्च। नित्यः परमाणुरूपः। अनित्यः कार्यरूपः। </a:t>
            </a: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अनित्यः पुनः त्रिविधः शरीरेन्द्रियविषयभेदात्। शरीरं वायुलोके। इन्द्रियं स्पर्शग्राहकंत्वक् सर्वशरीरवर्ति। विषयो वृक्षादिकम्पनहेतुः। शरीरान्तः सञ्चारी वायुः प्राणः। स च एकोऽपि उपाधिभेदात् प्राणापानादिसंज्ञां लभते॥</a:t>
            </a: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वायुः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 algn="just">
              <a:buNone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hi-IN" sz="28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 </a:t>
            </a:r>
            <a:r>
              <a:rPr lang="hi-IN" sz="44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शब्दगुणकमाकाशम्। तच्चैकं विभु नित्यञ्च ।</a:t>
            </a:r>
          </a:p>
          <a:p>
            <a:pPr marL="541338" indent="-363538" algn="just">
              <a:buNone/>
            </a:pPr>
            <a:r>
              <a:rPr lang="hi-IN" sz="44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सर्वमूर्तद्रव्यसंयोगित्वं विभुत्वं, मूर्तत्वं </a:t>
            </a:r>
            <a:r>
              <a:rPr lang="hi-IN" sz="44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परिच्छिन्नपरिमाण</a:t>
            </a:r>
            <a:r>
              <a:rPr lang="en-IN" sz="44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-</a:t>
            </a:r>
            <a:r>
              <a:rPr lang="hi-IN" sz="44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वत्वं </a:t>
            </a:r>
            <a:r>
              <a:rPr lang="hi-IN" sz="44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क्रियावत्वं वा।</a:t>
            </a:r>
            <a:endParaRPr lang="en-IN" sz="4400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आकाशः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 algn="just">
              <a:buNone/>
            </a:pPr>
            <a:r>
              <a:rPr lang="hi-IN" sz="32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अतीतादिव्यवहारहेतुः कालः। स चैको विभुर्नित्यश्च</a:t>
            </a:r>
          </a:p>
          <a:p>
            <a:pPr marL="541338" indent="-363538" algn="just">
              <a:buNone/>
            </a:pP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प्राच्यादिव्यवहारहेतुर्दिक्। सा चैका विभ्वी नित्या च॥</a:t>
            </a:r>
          </a:p>
          <a:p>
            <a:pPr marL="541338" indent="-363538" algn="just">
              <a:buNone/>
            </a:pP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ज्ञानाधिकरणमात्मा। स द्विविधः परमात्मा जीवात्मा च। तत्रेश्वरः सर्वज्ञः परमात्मैक एव। जीवात्मा प्रतिशरीरं भिन्नो विभुर्नित्यश्च॥</a:t>
            </a:r>
          </a:p>
          <a:p>
            <a:pPr marL="541338" indent="-363538" algn="just">
              <a:buNone/>
            </a:pP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सुखाद्युपलब्धिसाधनमिन्द्रियं </a:t>
            </a: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मनः। तच्च </a:t>
            </a: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प्रत्यात्मनियत</a:t>
            </a:r>
            <a:r>
              <a:rPr lang="en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-</a:t>
            </a: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त्वादनन्तं </a:t>
            </a:r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परमाणुरूपं नित्यं च॥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कालदिगात्ममनांसि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</TotalTime>
  <Words>227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KHATRA ADIBASI MAHAVIDYALAYA</vt:lpstr>
      <vt:lpstr>तर्कसंग्रहः द्रव्याणि</vt:lpstr>
      <vt:lpstr>         पृथिवी</vt:lpstr>
      <vt:lpstr>   आपः</vt:lpstr>
      <vt:lpstr>तेजः</vt:lpstr>
      <vt:lpstr>वायुः</vt:lpstr>
      <vt:lpstr>आकाशः</vt:lpstr>
      <vt:lpstr>कालदिगात्ममनांसि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UGC2</dc:creator>
  <cp:lastModifiedBy>UGC2</cp:lastModifiedBy>
  <cp:revision>5</cp:revision>
  <dcterms:created xsi:type="dcterms:W3CDTF">2023-01-18T10:01:28Z</dcterms:created>
  <dcterms:modified xsi:type="dcterms:W3CDTF">2023-01-19T10:10:38Z</dcterms:modified>
</cp:coreProperties>
</file>